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75" r:id="rId6"/>
    <p:sldId id="278" r:id="rId7"/>
    <p:sldId id="259" r:id="rId8"/>
    <p:sldId id="276" r:id="rId9"/>
    <p:sldId id="277" r:id="rId10"/>
    <p:sldId id="279" r:id="rId11"/>
    <p:sldId id="280" r:id="rId12"/>
    <p:sldId id="281" r:id="rId13"/>
    <p:sldId id="282" r:id="rId14"/>
    <p:sldId id="283" r:id="rId15"/>
    <p:sldId id="284" r:id="rId16"/>
    <p:sldId id="285" r:id="rId17"/>
    <p:sldId id="286" r:id="rId18"/>
    <p:sldId id="287" r:id="rId19"/>
    <p:sldId id="289" r:id="rId2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FF00"/>
    <a:srgbClr val="000644"/>
    <a:srgbClr val="B8A1FF"/>
    <a:srgbClr val="431F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EF90D5-619D-4F2F-A6D1-11FFAA2D9E3B}" v="13" dt="2021-09-03T08:14:35.210"/>
  </p1510:revLst>
</p1510:revInfo>
</file>

<file path=ppt/tableStyles.xml><?xml version="1.0" encoding="utf-8"?>
<a:tblStyleLst xmlns:a="http://schemas.openxmlformats.org/drawingml/2006/main" def="{5C22544A-7EE6-4342-B048-85BDC9FD1C3A}">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51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631538-1FC0-48D9-B70E-2DC3874948F2}" type="datetimeFigureOut">
              <a:rPr lang="nl-NL" smtClean="0"/>
              <a:t>29-9-2021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CD9B25-5126-4124-8E8A-22611371FAEC}" type="slidenum">
              <a:rPr lang="nl-NL" smtClean="0"/>
              <a:t>‹nr.›</a:t>
            </a:fld>
            <a:endParaRPr lang="nl-NL"/>
          </a:p>
        </p:txBody>
      </p:sp>
    </p:spTree>
    <p:extLst>
      <p:ext uri="{BB962C8B-B14F-4D97-AF65-F5344CB8AC3E}">
        <p14:creationId xmlns:p14="http://schemas.microsoft.com/office/powerpoint/2010/main" val="3334477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Vaak zal er een combinatie van verschillende doelstellingen zijn. Probeer een hoofddoelstelling te bepalen en stem de andere doelstellingen (subdoelstellingen) af</a:t>
            </a:r>
            <a:r>
              <a:rPr lang="nl-NL" baseline="0" dirty="0"/>
              <a:t> op je belangrijkste doelstelling.  Denk na over de belangen van je genodigden. </a:t>
            </a:r>
            <a:r>
              <a:rPr lang="nl-NL" baseline="0" dirty="0" err="1"/>
              <a:t>What`s</a:t>
            </a:r>
            <a:r>
              <a:rPr lang="nl-NL" baseline="0" dirty="0"/>
              <a:t> in </a:t>
            </a:r>
            <a:r>
              <a:rPr lang="nl-NL" baseline="0" dirty="0" err="1"/>
              <a:t>it</a:t>
            </a:r>
            <a:r>
              <a:rPr lang="nl-NL" baseline="0" dirty="0"/>
              <a:t> </a:t>
            </a:r>
            <a:r>
              <a:rPr lang="nl-NL" baseline="0" dirty="0" err="1"/>
              <a:t>for</a:t>
            </a:r>
            <a:r>
              <a:rPr lang="nl-NL" baseline="0" dirty="0"/>
              <a:t> </a:t>
            </a:r>
            <a:r>
              <a:rPr lang="nl-NL" baseline="0" dirty="0" err="1"/>
              <a:t>them</a:t>
            </a:r>
            <a:r>
              <a:rPr lang="nl-NL" baseline="0" dirty="0"/>
              <a:t>? Waarom zouden ze tijd vrij willen maken om naar jouw evenement te komen?</a:t>
            </a:r>
            <a:endParaRPr lang="nl-NL" dirty="0"/>
          </a:p>
        </p:txBody>
      </p:sp>
      <p:sp>
        <p:nvSpPr>
          <p:cNvPr id="4" name="Tijdelijke aanduiding voor dianummer 3"/>
          <p:cNvSpPr>
            <a:spLocks noGrp="1"/>
          </p:cNvSpPr>
          <p:nvPr>
            <p:ph type="sldNum" sz="quarter" idx="10"/>
          </p:nvPr>
        </p:nvSpPr>
        <p:spPr/>
        <p:txBody>
          <a:bodyPr/>
          <a:lstStyle/>
          <a:p>
            <a:fld id="{1BBF70D4-9B8A-44AF-B911-8C286BFDB628}" type="slidenum">
              <a:rPr lang="nl-NL" smtClean="0"/>
              <a:t>4</a:t>
            </a:fld>
            <a:endParaRPr lang="nl-NL"/>
          </a:p>
        </p:txBody>
      </p:sp>
    </p:spTree>
    <p:extLst>
      <p:ext uri="{BB962C8B-B14F-4D97-AF65-F5344CB8AC3E}">
        <p14:creationId xmlns:p14="http://schemas.microsoft.com/office/powerpoint/2010/main" val="2837742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solidFill>
                  <a:srgbClr val="FF0000"/>
                </a:solidFill>
              </a:rPr>
              <a:t>Ik wil dat iedereen op de hoogte is van de lancering van ons nieuwe product. </a:t>
            </a:r>
            <a:r>
              <a:rPr lang="nl-NL" dirty="0"/>
              <a:t>Mooi doel maar geen goede doelstelling.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solidFill>
                  <a:srgbClr val="FF0000"/>
                </a:solidFill>
              </a:rPr>
              <a:t>Hoe concreter hoe beter</a:t>
            </a:r>
          </a:p>
          <a:p>
            <a:endParaRPr lang="nl-NL" dirty="0"/>
          </a:p>
        </p:txBody>
      </p:sp>
      <p:sp>
        <p:nvSpPr>
          <p:cNvPr id="4" name="Tijdelijke aanduiding voor dianummer 3"/>
          <p:cNvSpPr>
            <a:spLocks noGrp="1"/>
          </p:cNvSpPr>
          <p:nvPr>
            <p:ph type="sldNum" sz="quarter" idx="10"/>
          </p:nvPr>
        </p:nvSpPr>
        <p:spPr/>
        <p:txBody>
          <a:bodyPr/>
          <a:lstStyle/>
          <a:p>
            <a:fld id="{1BBF70D4-9B8A-44AF-B911-8C286BFDB628}" type="slidenum">
              <a:rPr lang="nl-NL" smtClean="0"/>
              <a:t>7</a:t>
            </a:fld>
            <a:endParaRPr lang="nl-NL"/>
          </a:p>
        </p:txBody>
      </p:sp>
    </p:spTree>
    <p:extLst>
      <p:ext uri="{BB962C8B-B14F-4D97-AF65-F5344CB8AC3E}">
        <p14:creationId xmlns:p14="http://schemas.microsoft.com/office/powerpoint/2010/main" val="4287461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Heel veel verschillende mensen dus je dient te bepalen wie je precies wilt bereiken. </a:t>
            </a:r>
          </a:p>
        </p:txBody>
      </p:sp>
      <p:sp>
        <p:nvSpPr>
          <p:cNvPr id="4" name="Tijdelijke aanduiding voor dianummer 3"/>
          <p:cNvSpPr>
            <a:spLocks noGrp="1"/>
          </p:cNvSpPr>
          <p:nvPr>
            <p:ph type="sldNum" sz="quarter" idx="10"/>
          </p:nvPr>
        </p:nvSpPr>
        <p:spPr/>
        <p:txBody>
          <a:bodyPr/>
          <a:lstStyle/>
          <a:p>
            <a:fld id="{1BBF70D4-9B8A-44AF-B911-8C286BFDB628}" type="slidenum">
              <a:rPr lang="nl-NL" smtClean="0"/>
              <a:t>9</a:t>
            </a:fld>
            <a:endParaRPr lang="nl-NL"/>
          </a:p>
        </p:txBody>
      </p:sp>
    </p:spTree>
    <p:extLst>
      <p:ext uri="{BB962C8B-B14F-4D97-AF65-F5344CB8AC3E}">
        <p14:creationId xmlns:p14="http://schemas.microsoft.com/office/powerpoint/2010/main" val="3002442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Definieer</a:t>
            </a:r>
            <a:r>
              <a:rPr lang="nl-NL" baseline="0" dirty="0"/>
              <a:t> trouwe klanten. Welke voorwaarden. Minimaal eenmaal per jaar afnemen of maandelijks of wekelijks. Voor welk bedrag, volume?</a:t>
            </a:r>
            <a:endParaRPr lang="nl-NL" dirty="0"/>
          </a:p>
        </p:txBody>
      </p:sp>
      <p:sp>
        <p:nvSpPr>
          <p:cNvPr id="4" name="Tijdelijke aanduiding voor dianummer 3"/>
          <p:cNvSpPr>
            <a:spLocks noGrp="1"/>
          </p:cNvSpPr>
          <p:nvPr>
            <p:ph type="sldNum" sz="quarter" idx="10"/>
          </p:nvPr>
        </p:nvSpPr>
        <p:spPr/>
        <p:txBody>
          <a:bodyPr/>
          <a:lstStyle/>
          <a:p>
            <a:fld id="{1BBF70D4-9B8A-44AF-B911-8C286BFDB628}" type="slidenum">
              <a:rPr lang="nl-NL" smtClean="0"/>
              <a:t>12</a:t>
            </a:fld>
            <a:endParaRPr lang="nl-NL"/>
          </a:p>
        </p:txBody>
      </p:sp>
    </p:spTree>
    <p:extLst>
      <p:ext uri="{BB962C8B-B14F-4D97-AF65-F5344CB8AC3E}">
        <p14:creationId xmlns:p14="http://schemas.microsoft.com/office/powerpoint/2010/main" val="14932606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9" name="Vormentaal">
            <a:extLst>
              <a:ext uri="{FF2B5EF4-FFF2-40B4-BE49-F238E27FC236}">
                <a16:creationId xmlns:a16="http://schemas.microsoft.com/office/drawing/2014/main" id="{B1A8BD68-CFB7-4CE8-927C-EC6ABA75118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56C8E20B-A0BF-4CD6-AEE6-FAEAB7BE140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7894417-9658-4824-AB01-4E994083A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C824CAF-DF54-4A8A-A4C4-E08E0DB6F5BA}"/>
              </a:ext>
            </a:extLst>
          </p:cNvPr>
          <p:cNvSpPr>
            <a:spLocks noGrp="1"/>
          </p:cNvSpPr>
          <p:nvPr>
            <p:ph type="dt" sz="half" idx="10"/>
          </p:nvPr>
        </p:nvSpPr>
        <p:spPr/>
        <p:txBody>
          <a:bodyPr/>
          <a:lstStyle/>
          <a:p>
            <a:fld id="{B9E8D4D1-00C4-4E8E-99A5-8D1DF5379DBE}" type="datetimeFigureOut">
              <a:rPr lang="nl-NL" smtClean="0"/>
              <a:t>29-9-2021</a:t>
            </a:fld>
            <a:endParaRPr lang="nl-NL"/>
          </a:p>
        </p:txBody>
      </p:sp>
      <p:sp>
        <p:nvSpPr>
          <p:cNvPr id="5" name="Tijdelijke aanduiding voor voettekst 4">
            <a:extLst>
              <a:ext uri="{FF2B5EF4-FFF2-40B4-BE49-F238E27FC236}">
                <a16:creationId xmlns:a16="http://schemas.microsoft.com/office/drawing/2014/main" id="{9A008C39-37FF-4EBA-8913-006DB03BCACB}"/>
              </a:ext>
            </a:extLst>
          </p:cNvPr>
          <p:cNvSpPr>
            <a:spLocks noGrp="1"/>
          </p:cNvSpPr>
          <p:nvPr>
            <p:ph type="ftr" sz="quarter" idx="11"/>
          </p:nvPr>
        </p:nvSpPr>
        <p:spPr/>
        <p:txBody>
          <a:bodyPr/>
          <a:lstStyle/>
          <a:p>
            <a:endParaRPr lang="nl-NL"/>
          </a:p>
        </p:txBody>
      </p:sp>
      <p:pic>
        <p:nvPicPr>
          <p:cNvPr id="8" name="Afbeelding 7">
            <a:extLst>
              <a:ext uri="{FF2B5EF4-FFF2-40B4-BE49-F238E27FC236}">
                <a16:creationId xmlns:a16="http://schemas.microsoft.com/office/drawing/2014/main" id="{F78F163C-C938-43FA-A41C-FC704C35311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290524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9F6768AA-6EFF-47EC-90A7-8C4D4510EF5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C041AC9-116B-4F01-8FC8-907E718B2132}"/>
              </a:ext>
            </a:extLst>
          </p:cNvPr>
          <p:cNvSpPr>
            <a:spLocks noGrp="1"/>
          </p:cNvSpPr>
          <p:nvPr>
            <p:ph type="title"/>
          </p:nvPr>
        </p:nvSpPr>
        <p:spPr/>
        <p:txBody>
          <a:bodyPr/>
          <a:lstStyle/>
          <a:p>
            <a:r>
              <a:rPr lang="nl-NL"/>
              <a:t>Klik om stijl te bewerken</a:t>
            </a:r>
          </a:p>
        </p:txBody>
      </p:sp>
      <p:sp>
        <p:nvSpPr>
          <p:cNvPr id="4" name="Tijdelijke aanduiding voor datum 3">
            <a:extLst>
              <a:ext uri="{FF2B5EF4-FFF2-40B4-BE49-F238E27FC236}">
                <a16:creationId xmlns:a16="http://schemas.microsoft.com/office/drawing/2014/main" id="{ABDFFB96-23F6-436F-B999-260145B381AE}"/>
              </a:ext>
            </a:extLst>
          </p:cNvPr>
          <p:cNvSpPr>
            <a:spLocks noGrp="1"/>
          </p:cNvSpPr>
          <p:nvPr>
            <p:ph type="dt" sz="half" idx="10"/>
          </p:nvPr>
        </p:nvSpPr>
        <p:spPr/>
        <p:txBody>
          <a:bodyPr/>
          <a:lstStyle/>
          <a:p>
            <a:fld id="{B9E8D4D1-00C4-4E8E-99A5-8D1DF5379DBE}" type="datetimeFigureOut">
              <a:rPr lang="nl-NL" smtClean="0"/>
              <a:t>29-9-2021</a:t>
            </a:fld>
            <a:endParaRPr lang="nl-NL"/>
          </a:p>
        </p:txBody>
      </p:sp>
      <p:sp>
        <p:nvSpPr>
          <p:cNvPr id="5" name="Tijdelijke aanduiding voor voettekst 4">
            <a:extLst>
              <a:ext uri="{FF2B5EF4-FFF2-40B4-BE49-F238E27FC236}">
                <a16:creationId xmlns:a16="http://schemas.microsoft.com/office/drawing/2014/main" id="{2ACEA7AC-038A-4FE9-8417-7A5B7BC14899}"/>
              </a:ext>
            </a:extLst>
          </p:cNvPr>
          <p:cNvSpPr>
            <a:spLocks noGrp="1"/>
          </p:cNvSpPr>
          <p:nvPr>
            <p:ph type="ftr" sz="quarter" idx="11"/>
          </p:nvPr>
        </p:nvSpPr>
        <p:spPr/>
        <p:txBody>
          <a:bodyPr/>
          <a:lstStyle/>
          <a:p>
            <a:endParaRPr lang="nl-NL"/>
          </a:p>
        </p:txBody>
      </p:sp>
      <p:pic>
        <p:nvPicPr>
          <p:cNvPr id="12" name="Afbeelding 11">
            <a:extLst>
              <a:ext uri="{FF2B5EF4-FFF2-40B4-BE49-F238E27FC236}">
                <a16:creationId xmlns:a16="http://schemas.microsoft.com/office/drawing/2014/main" id="{2CD80BFB-C780-410E-B4A6-97DA0C40417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1920274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FF87D9-0B69-41E6-BCC7-2A763CFB964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5094E34-B709-4148-AAD2-3E31B39B38C8}"/>
              </a:ext>
            </a:extLst>
          </p:cNvPr>
          <p:cNvSpPr>
            <a:spLocks noGrp="1"/>
          </p:cNvSpPr>
          <p:nvPr>
            <p:ph type="dt" sz="half" idx="10"/>
          </p:nvPr>
        </p:nvSpPr>
        <p:spPr/>
        <p:txBody>
          <a:bodyPr/>
          <a:lstStyle/>
          <a:p>
            <a:fld id="{B9E8D4D1-00C4-4E8E-99A5-8D1DF5379DBE}" type="datetimeFigureOut">
              <a:rPr lang="nl-NL" smtClean="0"/>
              <a:t>29-9-2021</a:t>
            </a:fld>
            <a:endParaRPr lang="nl-NL"/>
          </a:p>
        </p:txBody>
      </p:sp>
      <p:sp>
        <p:nvSpPr>
          <p:cNvPr id="4" name="Tijdelijke aanduiding voor voettekst 3">
            <a:extLst>
              <a:ext uri="{FF2B5EF4-FFF2-40B4-BE49-F238E27FC236}">
                <a16:creationId xmlns:a16="http://schemas.microsoft.com/office/drawing/2014/main" id="{DAB07FF9-DFE7-4583-9ED1-72016D530BF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A20854E-98DB-41E1-A8DE-A42436926A44}"/>
              </a:ext>
            </a:extLst>
          </p:cNvPr>
          <p:cNvSpPr>
            <a:spLocks noGrp="1"/>
          </p:cNvSpPr>
          <p:nvPr>
            <p:ph type="sldNum" sz="quarter" idx="12"/>
          </p:nvPr>
        </p:nvSpPr>
        <p:spPr/>
        <p:txBody>
          <a:bodyPr/>
          <a:lstStyle/>
          <a:p>
            <a:fld id="{6C849FBB-A067-4825-A8EB-574C9C74C9D7}" type="slidenum">
              <a:rPr lang="nl-NL" smtClean="0"/>
              <a:t>‹nr.›</a:t>
            </a:fld>
            <a:endParaRPr lang="nl-NL"/>
          </a:p>
        </p:txBody>
      </p:sp>
    </p:spTree>
    <p:extLst>
      <p:ext uri="{BB962C8B-B14F-4D97-AF65-F5344CB8AC3E}">
        <p14:creationId xmlns:p14="http://schemas.microsoft.com/office/powerpoint/2010/main" val="1987544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2639616" y="332656"/>
            <a:ext cx="8860565" cy="648072"/>
          </a:xfrm>
        </p:spPr>
        <p:txBody>
          <a:bodyPr>
            <a:noAutofit/>
          </a:bodyPr>
          <a:lstStyle>
            <a:lvl1pPr algn="l">
              <a:defRPr sz="2800" b="1">
                <a:latin typeface="Arial" pitchFamily="34" charset="0"/>
                <a:cs typeface="Arial" pitchFamily="34" charset="0"/>
              </a:defRPr>
            </a:lvl1pPr>
          </a:lstStyle>
          <a:p>
            <a:r>
              <a:rPr lang="nl-NL" dirty="0"/>
              <a:t>Klik om de stijl te bewerken</a:t>
            </a:r>
          </a:p>
        </p:txBody>
      </p:sp>
      <p:sp>
        <p:nvSpPr>
          <p:cNvPr id="3" name="Tijdelijke aanduiding voor inhoud 2"/>
          <p:cNvSpPr>
            <a:spLocks noGrp="1"/>
          </p:cNvSpPr>
          <p:nvPr>
            <p:ph idx="1"/>
          </p:nvPr>
        </p:nvSpPr>
        <p:spPr>
          <a:xfrm>
            <a:off x="2735627" y="1196753"/>
            <a:ext cx="8846773" cy="4929411"/>
          </a:xfrm>
        </p:spPr>
        <p:txBody>
          <a:bodyPr>
            <a:normAutofit/>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solidFill>
                  <a:prstClr val="black">
                    <a:tint val="75000"/>
                  </a:prstClr>
                </a:solidFill>
              </a:rPr>
              <a:pPr/>
              <a:t>29-9-2021</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4463411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0B5335E-426E-4FF0-8BD0-AFA8ACBBC7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B11905F-E1EF-40AB-9922-3DF6880C6E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E34E063-366F-47A5-A903-1168B0A1F4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E8D4D1-00C4-4E8E-99A5-8D1DF5379DBE}" type="datetimeFigureOut">
              <a:rPr lang="nl-NL" smtClean="0"/>
              <a:t>29-9-2021</a:t>
            </a:fld>
            <a:endParaRPr lang="nl-NL"/>
          </a:p>
        </p:txBody>
      </p:sp>
      <p:sp>
        <p:nvSpPr>
          <p:cNvPr id="5" name="Tijdelijke aanduiding voor voettekst 4">
            <a:extLst>
              <a:ext uri="{FF2B5EF4-FFF2-40B4-BE49-F238E27FC236}">
                <a16:creationId xmlns:a16="http://schemas.microsoft.com/office/drawing/2014/main" id="{508F1765-D70C-4E4A-B52C-213A0677F4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2C37449-F706-428B-B279-352BF37C0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49FBB-A067-4825-A8EB-574C9C74C9D7}" type="slidenum">
              <a:rPr lang="nl-NL" smtClean="0"/>
              <a:t>‹nr.›</a:t>
            </a:fld>
            <a:endParaRPr lang="nl-NL"/>
          </a:p>
        </p:txBody>
      </p:sp>
      <p:pic>
        <p:nvPicPr>
          <p:cNvPr id="7" name="Vormentaal">
            <a:extLst>
              <a:ext uri="{FF2B5EF4-FFF2-40B4-BE49-F238E27FC236}">
                <a16:creationId xmlns:a16="http://schemas.microsoft.com/office/drawing/2014/main" id="{2074DCA5-5660-40C3-B12B-972CD979B84F}"/>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Afbeelding 7">
            <a:extLst>
              <a:ext uri="{FF2B5EF4-FFF2-40B4-BE49-F238E27FC236}">
                <a16:creationId xmlns:a16="http://schemas.microsoft.com/office/drawing/2014/main" id="{7BC48F74-8E96-4434-A02B-EA3EE1F88D74}"/>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3996255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2">
            <a:extLst>
              <a:ext uri="{FF2B5EF4-FFF2-40B4-BE49-F238E27FC236}">
                <a16:creationId xmlns:a16="http://schemas.microsoft.com/office/drawing/2014/main" id="{7E256807-68E5-45A0-8DD0-5696A7E4E94A}"/>
              </a:ext>
            </a:extLst>
          </p:cNvPr>
          <p:cNvSpPr txBox="1">
            <a:spLocks/>
          </p:cNvSpPr>
          <p:nvPr/>
        </p:nvSpPr>
        <p:spPr>
          <a:xfrm>
            <a:off x="838200" y="365125"/>
            <a:ext cx="984885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400" b="1" dirty="0">
                <a:solidFill>
                  <a:srgbClr val="B8A1FF"/>
                </a:solidFill>
                <a:latin typeface="Arial" panose="020B0604020202020204" pitchFamily="34" charset="0"/>
                <a:cs typeface="Arial" panose="020B0604020202020204" pitchFamily="34" charset="0"/>
              </a:rPr>
              <a:t>Vrijetijd: doelstelling en doelgroep</a:t>
            </a:r>
            <a:endParaRPr lang="nl-NL" sz="4400" dirty="0">
              <a:solidFill>
                <a:srgbClr val="B8A1FF"/>
              </a:solidFill>
              <a:latin typeface="Arial" panose="020B0604020202020204" pitchFamily="34" charset="0"/>
              <a:cs typeface="Arial" panose="020B0604020202020204" pitchFamily="34" charset="0"/>
            </a:endParaRPr>
          </a:p>
        </p:txBody>
      </p:sp>
      <p:sp>
        <p:nvSpPr>
          <p:cNvPr id="6" name="Tijdelijke aanduiding voor inhoud 5">
            <a:extLst>
              <a:ext uri="{FF2B5EF4-FFF2-40B4-BE49-F238E27FC236}">
                <a16:creationId xmlns:a16="http://schemas.microsoft.com/office/drawing/2014/main" id="{81B96BA2-902A-4078-8942-E8A2417A9A29}"/>
              </a:ext>
            </a:extLst>
          </p:cNvPr>
          <p:cNvSpPr txBox="1">
            <a:spLocks/>
          </p:cNvSpPr>
          <p:nvPr/>
        </p:nvSpPr>
        <p:spPr bwMode="auto">
          <a:xfrm>
            <a:off x="1915405" y="1727561"/>
            <a:ext cx="2562138" cy="20328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nl-NL" sz="1800" b="1" dirty="0">
                <a:solidFill>
                  <a:srgbClr val="000644"/>
                </a:solidFill>
                <a:latin typeface="Arial" panose="020B0604020202020204" pitchFamily="34" charset="0"/>
                <a:cs typeface="Arial" panose="020B0604020202020204" pitchFamily="34" charset="0"/>
              </a:rPr>
              <a:t>Begrippen</a:t>
            </a:r>
          </a:p>
          <a:p>
            <a:pPr>
              <a:buFont typeface="Wingdings" panose="05000000000000000000" pitchFamily="2" charset="2"/>
              <a:buChar char="ü"/>
            </a:pPr>
            <a:r>
              <a:rPr lang="nl-NL" sz="1800" dirty="0">
                <a:latin typeface="Arial" panose="020B0604020202020204" pitchFamily="34" charset="0"/>
                <a:cs typeface="Arial" panose="020B0604020202020204" pitchFamily="34" charset="0"/>
              </a:rPr>
              <a:t>Doelstelling</a:t>
            </a:r>
          </a:p>
          <a:p>
            <a:pPr>
              <a:buFont typeface="Wingdings" panose="05000000000000000000" pitchFamily="2" charset="2"/>
              <a:buChar char="ü"/>
            </a:pPr>
            <a:r>
              <a:rPr lang="nl-NL" sz="1800" dirty="0">
                <a:latin typeface="Arial" panose="020B0604020202020204" pitchFamily="34" charset="0"/>
                <a:cs typeface="Arial" panose="020B0604020202020204" pitchFamily="34" charset="0"/>
              </a:rPr>
              <a:t>Doelgroep</a:t>
            </a:r>
          </a:p>
          <a:p>
            <a:pPr>
              <a:buFont typeface="Wingdings" panose="05000000000000000000" pitchFamily="2" charset="2"/>
              <a:buChar char="ü"/>
            </a:pPr>
            <a:r>
              <a:rPr lang="nl-NL" sz="1800" dirty="0">
                <a:latin typeface="Arial" panose="020B0604020202020204" pitchFamily="34" charset="0"/>
                <a:cs typeface="Arial" panose="020B0604020202020204" pitchFamily="34" charset="0"/>
              </a:rPr>
              <a:t>B2B</a:t>
            </a:r>
          </a:p>
          <a:p>
            <a:pPr>
              <a:buFont typeface="Wingdings" panose="05000000000000000000" pitchFamily="2" charset="2"/>
              <a:buChar char="ü"/>
            </a:pPr>
            <a:r>
              <a:rPr lang="nl-NL" sz="1800" dirty="0">
                <a:latin typeface="Arial" panose="020B0604020202020204" pitchFamily="34" charset="0"/>
                <a:cs typeface="Arial" panose="020B0604020202020204" pitchFamily="34" charset="0"/>
              </a:rPr>
              <a:t>B2P</a:t>
            </a:r>
          </a:p>
          <a:p>
            <a:pPr>
              <a:buFont typeface="Wingdings" panose="05000000000000000000" pitchFamily="2" charset="2"/>
              <a:buChar char="ü"/>
            </a:pPr>
            <a:r>
              <a:rPr lang="nl-NL" sz="1800" dirty="0">
                <a:latin typeface="Arial" panose="020B0604020202020204" pitchFamily="34" charset="0"/>
                <a:cs typeface="Arial" panose="020B0604020202020204" pitchFamily="34" charset="0"/>
              </a:rPr>
              <a:t>B2C</a:t>
            </a:r>
          </a:p>
        </p:txBody>
      </p:sp>
      <p:graphicFrame>
        <p:nvGraphicFramePr>
          <p:cNvPr id="7" name="Tabel 13">
            <a:extLst>
              <a:ext uri="{FF2B5EF4-FFF2-40B4-BE49-F238E27FC236}">
                <a16:creationId xmlns:a16="http://schemas.microsoft.com/office/drawing/2014/main" id="{E301E4D4-09EB-42FE-AC70-36D3DFBAE62B}"/>
              </a:ext>
            </a:extLst>
          </p:cNvPr>
          <p:cNvGraphicFramePr>
            <a:graphicFrameLocks noGrp="1"/>
          </p:cNvGraphicFramePr>
          <p:nvPr>
            <p:extLst>
              <p:ext uri="{D42A27DB-BD31-4B8C-83A1-F6EECF244321}">
                <p14:modId xmlns:p14="http://schemas.microsoft.com/office/powerpoint/2010/main" val="3833871551"/>
              </p:ext>
            </p:extLst>
          </p:nvPr>
        </p:nvGraphicFramePr>
        <p:xfrm>
          <a:off x="2032961" y="6161520"/>
          <a:ext cx="7459328" cy="482561"/>
        </p:xfrm>
        <a:graphic>
          <a:graphicData uri="http://schemas.openxmlformats.org/drawingml/2006/table">
            <a:tbl>
              <a:tblPr firstRow="1" bandRow="1">
                <a:tableStyleId>{3B4B98B0-60AC-42C2-AFA5-B58CD77FA1E5}</a:tableStyleId>
              </a:tblPr>
              <a:tblGrid>
                <a:gridCol w="738909">
                  <a:extLst>
                    <a:ext uri="{9D8B030D-6E8A-4147-A177-3AD203B41FA5}">
                      <a16:colId xmlns:a16="http://schemas.microsoft.com/office/drawing/2014/main" val="648769890"/>
                    </a:ext>
                  </a:extLst>
                </a:gridCol>
                <a:gridCol w="738909">
                  <a:extLst>
                    <a:ext uri="{9D8B030D-6E8A-4147-A177-3AD203B41FA5}">
                      <a16:colId xmlns:a16="http://schemas.microsoft.com/office/drawing/2014/main" val="469597195"/>
                    </a:ext>
                  </a:extLst>
                </a:gridCol>
                <a:gridCol w="738909">
                  <a:extLst>
                    <a:ext uri="{9D8B030D-6E8A-4147-A177-3AD203B41FA5}">
                      <a16:colId xmlns:a16="http://schemas.microsoft.com/office/drawing/2014/main" val="1458696249"/>
                    </a:ext>
                  </a:extLst>
                </a:gridCol>
                <a:gridCol w="738909">
                  <a:extLst>
                    <a:ext uri="{9D8B030D-6E8A-4147-A177-3AD203B41FA5}">
                      <a16:colId xmlns:a16="http://schemas.microsoft.com/office/drawing/2014/main" val="4042337055"/>
                    </a:ext>
                  </a:extLst>
                </a:gridCol>
                <a:gridCol w="738909">
                  <a:extLst>
                    <a:ext uri="{9D8B030D-6E8A-4147-A177-3AD203B41FA5}">
                      <a16:colId xmlns:a16="http://schemas.microsoft.com/office/drawing/2014/main" val="1032985660"/>
                    </a:ext>
                  </a:extLst>
                </a:gridCol>
                <a:gridCol w="738909">
                  <a:extLst>
                    <a:ext uri="{9D8B030D-6E8A-4147-A177-3AD203B41FA5}">
                      <a16:colId xmlns:a16="http://schemas.microsoft.com/office/drawing/2014/main" val="2567231980"/>
                    </a:ext>
                  </a:extLst>
                </a:gridCol>
                <a:gridCol w="738909">
                  <a:extLst>
                    <a:ext uri="{9D8B030D-6E8A-4147-A177-3AD203B41FA5}">
                      <a16:colId xmlns:a16="http://schemas.microsoft.com/office/drawing/2014/main" val="73331059"/>
                    </a:ext>
                  </a:extLst>
                </a:gridCol>
                <a:gridCol w="726612">
                  <a:extLst>
                    <a:ext uri="{9D8B030D-6E8A-4147-A177-3AD203B41FA5}">
                      <a16:colId xmlns:a16="http://schemas.microsoft.com/office/drawing/2014/main" val="2175227633"/>
                    </a:ext>
                  </a:extLst>
                </a:gridCol>
                <a:gridCol w="713064">
                  <a:extLst>
                    <a:ext uri="{9D8B030D-6E8A-4147-A177-3AD203B41FA5}">
                      <a16:colId xmlns:a16="http://schemas.microsoft.com/office/drawing/2014/main" val="1428987022"/>
                    </a:ext>
                  </a:extLst>
                </a:gridCol>
                <a:gridCol w="847289">
                  <a:extLst>
                    <a:ext uri="{9D8B030D-6E8A-4147-A177-3AD203B41FA5}">
                      <a16:colId xmlns:a16="http://schemas.microsoft.com/office/drawing/2014/main" val="279876203"/>
                    </a:ext>
                  </a:extLst>
                </a:gridCol>
              </a:tblGrid>
              <a:tr h="482561">
                <a:tc>
                  <a:txBody>
                    <a:bodyPr/>
                    <a:lstStyle/>
                    <a:p>
                      <a:pPr algn="ctr"/>
                      <a:r>
                        <a:rPr lang="nl-NL" sz="1200" b="1" strike="sngStrike" kern="1200" dirty="0">
                          <a:solidFill>
                            <a:srgbClr val="000644"/>
                          </a:solidFill>
                        </a:rPr>
                        <a:t>Week 1</a:t>
                      </a:r>
                      <a:endParaRPr lang="nl-NL" sz="1200" b="1" strike="sngStrike" kern="1200" dirty="0">
                        <a:solidFill>
                          <a:srgbClr val="000644"/>
                        </a:solidFill>
                        <a:latin typeface="+mn-lt"/>
                        <a:ea typeface="+mn-ea"/>
                        <a:cs typeface="+mn-cs"/>
                      </a:endParaRPr>
                    </a:p>
                  </a:txBody>
                  <a:tcPr anchor="ctr"/>
                </a:tc>
                <a:tc>
                  <a:txBody>
                    <a:bodyPr/>
                    <a:lstStyle/>
                    <a:p>
                      <a:pPr marL="0" algn="ctr" defTabSz="914400" rtl="0" eaLnBrk="1" latinLnBrk="0" hangingPunct="1"/>
                      <a:r>
                        <a:rPr lang="nl-NL" sz="1200" b="1" strike="sngStrike" kern="1200" dirty="0">
                          <a:solidFill>
                            <a:schemeClr val="bg1">
                              <a:lumMod val="85000"/>
                            </a:schemeClr>
                          </a:solidFill>
                        </a:rPr>
                        <a:t>Week 2</a:t>
                      </a:r>
                      <a:endParaRPr lang="nl-NL" sz="1200" b="1" strike="sngStrike" kern="1200" dirty="0">
                        <a:solidFill>
                          <a:schemeClr val="bg1">
                            <a:lumMod val="85000"/>
                          </a:schemeClr>
                        </a:solidFill>
                        <a:latin typeface="+mn-lt"/>
                        <a:ea typeface="+mn-ea"/>
                        <a:cs typeface="+mn-cs"/>
                      </a:endParaRPr>
                    </a:p>
                  </a:txBody>
                  <a:tcPr anchor="ctr"/>
                </a:tc>
                <a:tc>
                  <a:txBody>
                    <a:bodyPr/>
                    <a:lstStyle/>
                    <a:p>
                      <a:pPr algn="ctr"/>
                      <a:r>
                        <a:rPr lang="nl-NL" sz="1200" b="1" strike="sngStrike" kern="1200" dirty="0">
                          <a:solidFill>
                            <a:schemeClr val="bg1">
                              <a:lumMod val="85000"/>
                            </a:schemeClr>
                          </a:solidFill>
                        </a:rPr>
                        <a:t>Week 3</a:t>
                      </a:r>
                      <a:endParaRPr lang="nl-NL" sz="1200" b="1" strike="sngStrike" kern="1200" dirty="0">
                        <a:solidFill>
                          <a:schemeClr val="bg1">
                            <a:lumMod val="85000"/>
                          </a:schemeClr>
                        </a:solidFill>
                        <a:latin typeface="+mn-lt"/>
                        <a:ea typeface="+mn-ea"/>
                        <a:cs typeface="+mn-cs"/>
                      </a:endParaRPr>
                    </a:p>
                  </a:txBody>
                  <a:tcPr anchor="ctr"/>
                </a:tc>
                <a:tc>
                  <a:txBody>
                    <a:bodyPr/>
                    <a:lstStyle/>
                    <a:p>
                      <a:pPr algn="ctr"/>
                      <a:r>
                        <a:rPr lang="nl-NL" sz="1200" b="1" strike="sngStrike" kern="1200" dirty="0">
                          <a:solidFill>
                            <a:schemeClr val="bg1">
                              <a:lumMod val="85000"/>
                            </a:schemeClr>
                          </a:solidFill>
                        </a:rPr>
                        <a:t>Week 4</a:t>
                      </a:r>
                      <a:endParaRPr lang="nl-NL" sz="1200" b="1" strike="sngStrike" kern="1200" dirty="0">
                        <a:solidFill>
                          <a:schemeClr val="bg1">
                            <a:lumMod val="85000"/>
                          </a:schemeClr>
                        </a:solidFill>
                        <a:latin typeface="+mn-lt"/>
                        <a:ea typeface="+mn-ea"/>
                        <a:cs typeface="+mn-cs"/>
                      </a:endParaRPr>
                    </a:p>
                  </a:txBody>
                  <a:tcPr anchor="ctr"/>
                </a:tc>
                <a:tc>
                  <a:txBody>
                    <a:bodyPr/>
                    <a:lstStyle/>
                    <a:p>
                      <a:pPr algn="ctr"/>
                      <a:r>
                        <a:rPr lang="nl-NL" sz="1200" b="1" kern="1200" dirty="0">
                          <a:solidFill>
                            <a:schemeClr val="tx1"/>
                          </a:solidFill>
                        </a:rPr>
                        <a:t>Week 5</a:t>
                      </a:r>
                      <a:endParaRPr lang="nl-NL" sz="1200" b="1" kern="1200" dirty="0">
                        <a:solidFill>
                          <a:schemeClr val="tx1"/>
                        </a:solidFill>
                        <a:latin typeface="+mn-lt"/>
                        <a:ea typeface="+mn-ea"/>
                        <a:cs typeface="+mn-cs"/>
                      </a:endParaRPr>
                    </a:p>
                  </a:txBody>
                  <a:tcPr anchor="ctr"/>
                </a:tc>
                <a:tc>
                  <a:txBody>
                    <a:bodyPr/>
                    <a:lstStyle/>
                    <a:p>
                      <a:pPr algn="ctr"/>
                      <a:r>
                        <a:rPr lang="nl-NL" sz="1200" dirty="0">
                          <a:solidFill>
                            <a:schemeClr val="bg1">
                              <a:lumMod val="85000"/>
                            </a:schemeClr>
                          </a:solidFill>
                        </a:rPr>
                        <a:t>Week 6</a:t>
                      </a:r>
                    </a:p>
                  </a:txBody>
                  <a:tcPr anchor="ctr"/>
                </a:tc>
                <a:tc>
                  <a:txBody>
                    <a:bodyPr/>
                    <a:lstStyle/>
                    <a:p>
                      <a:pPr algn="ctr"/>
                      <a:r>
                        <a:rPr lang="nl-NL" sz="1200" dirty="0">
                          <a:solidFill>
                            <a:schemeClr val="bg1">
                              <a:lumMod val="85000"/>
                            </a:schemeClr>
                          </a:solidFill>
                        </a:rPr>
                        <a:t>Week 7</a:t>
                      </a:r>
                    </a:p>
                  </a:txBody>
                  <a:tcPr anchor="ctr"/>
                </a:tc>
                <a:tc>
                  <a:txBody>
                    <a:bodyPr/>
                    <a:lstStyle/>
                    <a:p>
                      <a:pPr algn="ctr"/>
                      <a:r>
                        <a:rPr lang="nl-NL" sz="1200" dirty="0">
                          <a:solidFill>
                            <a:schemeClr val="bg1">
                              <a:lumMod val="85000"/>
                            </a:schemeClr>
                          </a:solidFill>
                        </a:rPr>
                        <a:t>Week 8</a:t>
                      </a:r>
                    </a:p>
                  </a:txBody>
                  <a:tcPr anchor="ctr"/>
                </a:tc>
                <a:tc>
                  <a:txBody>
                    <a:bodyPr/>
                    <a:lstStyle/>
                    <a:p>
                      <a:pPr algn="ctr"/>
                      <a:r>
                        <a:rPr lang="nl-NL" sz="1200" dirty="0">
                          <a:solidFill>
                            <a:schemeClr val="bg1">
                              <a:lumMod val="85000"/>
                            </a:schemeClr>
                          </a:solidFill>
                        </a:rPr>
                        <a:t>Week 9</a:t>
                      </a:r>
                    </a:p>
                  </a:txBody>
                  <a:tcPr anchor="ctr"/>
                </a:tc>
                <a:tc>
                  <a:txBody>
                    <a:bodyPr/>
                    <a:lstStyle/>
                    <a:p>
                      <a:pPr algn="ctr"/>
                      <a:r>
                        <a:rPr lang="nl-NL" sz="1200" dirty="0">
                          <a:solidFill>
                            <a:schemeClr val="bg1">
                              <a:lumMod val="85000"/>
                            </a:schemeClr>
                          </a:solidFill>
                        </a:rPr>
                        <a:t>Week 10</a:t>
                      </a:r>
                    </a:p>
                  </a:txBody>
                  <a:tcPr anchor="ctr"/>
                </a:tc>
                <a:extLst>
                  <a:ext uri="{0D108BD9-81ED-4DB2-BD59-A6C34878D82A}">
                    <a16:rowId xmlns:a16="http://schemas.microsoft.com/office/drawing/2014/main" val="3245624924"/>
                  </a:ext>
                </a:extLst>
              </a:tr>
            </a:tbl>
          </a:graphicData>
        </a:graphic>
      </p:graphicFrame>
      <p:pic>
        <p:nvPicPr>
          <p:cNvPr id="8" name="Afbeelding 7">
            <a:extLst>
              <a:ext uri="{FF2B5EF4-FFF2-40B4-BE49-F238E27FC236}">
                <a16:creationId xmlns:a16="http://schemas.microsoft.com/office/drawing/2014/main" id="{272DB993-96F3-4002-941E-7B94050E844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5198"/>
          <a:stretch/>
        </p:blipFill>
        <p:spPr>
          <a:xfrm>
            <a:off x="7714458" y="1712880"/>
            <a:ext cx="836782" cy="709602"/>
          </a:xfrm>
          <a:prstGeom prst="rect">
            <a:avLst/>
          </a:prstGeom>
        </p:spPr>
      </p:pic>
      <p:pic>
        <p:nvPicPr>
          <p:cNvPr id="9" name="Afbeelding 8">
            <a:extLst>
              <a:ext uri="{FF2B5EF4-FFF2-40B4-BE49-F238E27FC236}">
                <a16:creationId xmlns:a16="http://schemas.microsoft.com/office/drawing/2014/main" id="{D97B8CFA-CDB8-40FD-96FE-27726BF102A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6112"/>
          <a:stretch/>
        </p:blipFill>
        <p:spPr>
          <a:xfrm>
            <a:off x="896515" y="1736252"/>
            <a:ext cx="836782" cy="701959"/>
          </a:xfrm>
          <a:prstGeom prst="rect">
            <a:avLst/>
          </a:prstGeom>
        </p:spPr>
      </p:pic>
      <p:sp>
        <p:nvSpPr>
          <p:cNvPr id="10" name="Tijdelijke aanduiding voor inhoud 5">
            <a:extLst>
              <a:ext uri="{FF2B5EF4-FFF2-40B4-BE49-F238E27FC236}">
                <a16:creationId xmlns:a16="http://schemas.microsoft.com/office/drawing/2014/main" id="{60253159-9685-4938-B8A7-8D90D4ABB2F1}"/>
              </a:ext>
            </a:extLst>
          </p:cNvPr>
          <p:cNvSpPr txBox="1">
            <a:spLocks/>
          </p:cNvSpPr>
          <p:nvPr/>
        </p:nvSpPr>
        <p:spPr bwMode="auto">
          <a:xfrm>
            <a:off x="8733347" y="4128719"/>
            <a:ext cx="2562138" cy="20328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nl-NL" sz="1200" b="1" dirty="0">
                <a:solidFill>
                  <a:srgbClr val="000644"/>
                </a:solidFill>
                <a:latin typeface="Arial" panose="020B0604020202020204" pitchFamily="34" charset="0"/>
                <a:cs typeface="Arial" panose="020B0604020202020204" pitchFamily="34" charset="0"/>
              </a:rPr>
              <a:t>IBS Toetsing</a:t>
            </a:r>
          </a:p>
          <a:p>
            <a:pPr>
              <a:buFont typeface="Wingdings" panose="05000000000000000000" pitchFamily="2" charset="2"/>
              <a:buChar char="ü"/>
            </a:pPr>
            <a:r>
              <a:rPr lang="nl-NL" sz="1200" dirty="0">
                <a:latin typeface="Arial" panose="020B0604020202020204" pitchFamily="34" charset="0"/>
                <a:cs typeface="Arial" panose="020B0604020202020204" pitchFamily="34" charset="0"/>
              </a:rPr>
              <a:t> Kennistoets</a:t>
            </a:r>
          </a:p>
          <a:p>
            <a:pPr>
              <a:buFont typeface="Wingdings" panose="05000000000000000000" pitchFamily="2" charset="2"/>
              <a:buChar char="ü"/>
            </a:pPr>
            <a:r>
              <a:rPr lang="nl-NL" sz="1200" dirty="0">
                <a:latin typeface="Arial" panose="020B0604020202020204" pitchFamily="34" charset="0"/>
                <a:cs typeface="Arial" panose="020B0604020202020204" pitchFamily="34" charset="0"/>
              </a:rPr>
              <a:t> Verantwoording</a:t>
            </a:r>
          </a:p>
          <a:p>
            <a:pPr>
              <a:buFont typeface="Wingdings" panose="05000000000000000000" pitchFamily="2" charset="2"/>
              <a:buChar char="q"/>
            </a:pPr>
            <a:r>
              <a:rPr lang="nl-NL" sz="1200" dirty="0">
                <a:solidFill>
                  <a:schemeClr val="bg1">
                    <a:lumMod val="85000"/>
                  </a:schemeClr>
                </a:solidFill>
                <a:latin typeface="Arial" panose="020B0604020202020204" pitchFamily="34" charset="0"/>
                <a:cs typeface="Arial" panose="020B0604020202020204" pitchFamily="34" charset="0"/>
              </a:rPr>
              <a:t> Presentatie</a:t>
            </a:r>
          </a:p>
        </p:txBody>
      </p:sp>
      <p:pic>
        <p:nvPicPr>
          <p:cNvPr id="11" name="Afbeelding 10">
            <a:extLst>
              <a:ext uri="{FF2B5EF4-FFF2-40B4-BE49-F238E27FC236}">
                <a16:creationId xmlns:a16="http://schemas.microsoft.com/office/drawing/2014/main" id="{A72F2EFB-702C-4409-A49D-663AAFCEF81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15580"/>
          <a:stretch/>
        </p:blipFill>
        <p:spPr>
          <a:xfrm>
            <a:off x="7714458" y="4128719"/>
            <a:ext cx="840560" cy="709602"/>
          </a:xfrm>
          <a:prstGeom prst="rect">
            <a:avLst/>
          </a:prstGeom>
        </p:spPr>
      </p:pic>
    </p:spTree>
    <p:extLst>
      <p:ext uri="{BB962C8B-B14F-4D97-AF65-F5344CB8AC3E}">
        <p14:creationId xmlns:p14="http://schemas.microsoft.com/office/powerpoint/2010/main" val="1914404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Doelgroep</a:t>
            </a:r>
          </a:p>
        </p:txBody>
      </p:sp>
      <p:sp>
        <p:nvSpPr>
          <p:cNvPr id="3" name="Tijdelijke aanduiding voor inhoud 2"/>
          <p:cNvSpPr>
            <a:spLocks noGrp="1"/>
          </p:cNvSpPr>
          <p:nvPr>
            <p:ph idx="1"/>
          </p:nvPr>
        </p:nvSpPr>
        <p:spPr/>
        <p:txBody>
          <a:bodyPr/>
          <a:lstStyle/>
          <a:p>
            <a:r>
              <a:rPr lang="nl-NL" dirty="0"/>
              <a:t>Zorg dat je zo veel mogelijk over je doelgroep te weten komt. </a:t>
            </a:r>
          </a:p>
          <a:p>
            <a:r>
              <a:rPr lang="nl-NL" dirty="0"/>
              <a:t>Analyseer:</a:t>
            </a:r>
          </a:p>
          <a:p>
            <a:pPr lvl="1"/>
            <a:r>
              <a:rPr lang="nl-NL" dirty="0"/>
              <a:t>Wat vinden ze leuk</a:t>
            </a:r>
          </a:p>
          <a:p>
            <a:pPr lvl="1"/>
            <a:r>
              <a:rPr lang="nl-NL" dirty="0"/>
              <a:t>Verwachtingen</a:t>
            </a:r>
          </a:p>
          <a:p>
            <a:pPr lvl="1"/>
            <a:r>
              <a:rPr lang="nl-NL" dirty="0"/>
              <a:t>Waar is je doelgroep?</a:t>
            </a:r>
          </a:p>
          <a:p>
            <a:pPr lvl="1"/>
            <a:r>
              <a:rPr lang="nl-NL" dirty="0"/>
              <a:t>Hoe de doelgroep tegenover het onderwerp staat</a:t>
            </a:r>
          </a:p>
          <a:p>
            <a:pPr lvl="1"/>
            <a:r>
              <a:rPr lang="nl-NL" dirty="0"/>
              <a:t>Etc. </a:t>
            </a:r>
          </a:p>
        </p:txBody>
      </p:sp>
    </p:spTree>
    <p:extLst>
      <p:ext uri="{BB962C8B-B14F-4D97-AF65-F5344CB8AC3E}">
        <p14:creationId xmlns:p14="http://schemas.microsoft.com/office/powerpoint/2010/main" val="3428213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Zakelijke evenementen</a:t>
            </a:r>
          </a:p>
        </p:txBody>
      </p:sp>
      <p:sp>
        <p:nvSpPr>
          <p:cNvPr id="3" name="Tijdelijke aanduiding voor inhoud 2"/>
          <p:cNvSpPr>
            <a:spLocks noGrp="1"/>
          </p:cNvSpPr>
          <p:nvPr>
            <p:ph idx="1"/>
          </p:nvPr>
        </p:nvSpPr>
        <p:spPr/>
        <p:txBody>
          <a:bodyPr/>
          <a:lstStyle/>
          <a:p>
            <a:r>
              <a:rPr lang="nl-NL" dirty="0"/>
              <a:t>Business-to-business (b2b)</a:t>
            </a:r>
          </a:p>
          <a:p>
            <a:pPr lvl="1"/>
            <a:r>
              <a:rPr lang="nl-NL" dirty="0"/>
              <a:t>Klanten, toeleveranciers en zakenrelaties</a:t>
            </a:r>
          </a:p>
          <a:p>
            <a:r>
              <a:rPr lang="nl-NL" dirty="0"/>
              <a:t>Business-</a:t>
            </a:r>
            <a:r>
              <a:rPr lang="nl-NL" dirty="0" err="1"/>
              <a:t>to</a:t>
            </a:r>
            <a:r>
              <a:rPr lang="nl-NL" dirty="0"/>
              <a:t>-</a:t>
            </a:r>
            <a:r>
              <a:rPr lang="nl-NL" dirty="0" err="1"/>
              <a:t>consumer</a:t>
            </a:r>
            <a:r>
              <a:rPr lang="nl-NL" dirty="0"/>
              <a:t> (b2c)</a:t>
            </a:r>
          </a:p>
          <a:p>
            <a:pPr lvl="1"/>
            <a:r>
              <a:rPr lang="nl-NL" dirty="0"/>
              <a:t>Consumenten (</a:t>
            </a:r>
            <a:r>
              <a:rPr lang="nl-NL" dirty="0" err="1"/>
              <a:t>privé-personen</a:t>
            </a:r>
            <a:r>
              <a:rPr lang="nl-NL" dirty="0"/>
              <a:t>)</a:t>
            </a:r>
          </a:p>
          <a:p>
            <a:r>
              <a:rPr lang="nl-NL" dirty="0"/>
              <a:t>Business-</a:t>
            </a:r>
            <a:r>
              <a:rPr lang="nl-NL" dirty="0" err="1"/>
              <a:t>to</a:t>
            </a:r>
            <a:r>
              <a:rPr lang="nl-NL" dirty="0"/>
              <a:t>-</a:t>
            </a:r>
            <a:r>
              <a:rPr lang="nl-NL" dirty="0" err="1"/>
              <a:t>personnel</a:t>
            </a:r>
            <a:r>
              <a:rPr lang="nl-NL" dirty="0"/>
              <a:t> (b2p)</a:t>
            </a:r>
          </a:p>
          <a:p>
            <a:pPr lvl="1"/>
            <a:r>
              <a:rPr lang="nl-NL" dirty="0"/>
              <a:t>Intern evenement voor medewerkers van je bedrijf</a:t>
            </a:r>
          </a:p>
        </p:txBody>
      </p:sp>
    </p:spTree>
    <p:extLst>
      <p:ext uri="{BB962C8B-B14F-4D97-AF65-F5344CB8AC3E}">
        <p14:creationId xmlns:p14="http://schemas.microsoft.com/office/powerpoint/2010/main" val="470965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Subdoelgroepen</a:t>
            </a:r>
          </a:p>
        </p:txBody>
      </p:sp>
      <p:sp>
        <p:nvSpPr>
          <p:cNvPr id="3" name="Tijdelijke aanduiding voor inhoud 2"/>
          <p:cNvSpPr>
            <a:spLocks noGrp="1"/>
          </p:cNvSpPr>
          <p:nvPr>
            <p:ph idx="1"/>
          </p:nvPr>
        </p:nvSpPr>
        <p:spPr/>
        <p:txBody>
          <a:bodyPr/>
          <a:lstStyle/>
          <a:p>
            <a:r>
              <a:rPr lang="nl-NL" dirty="0"/>
              <a:t>Hoe gedetailleerder je je doelgroep kunt beschrijven, hoe beter dat is. </a:t>
            </a:r>
          </a:p>
          <a:p>
            <a:r>
              <a:rPr lang="nl-NL" dirty="0"/>
              <a:t>Beslis welke subdoelgroepen je wilt uitnodigen.</a:t>
            </a:r>
          </a:p>
          <a:p>
            <a:r>
              <a:rPr lang="nl-NL" dirty="0"/>
              <a:t>Klantrelaties uitnodigen</a:t>
            </a:r>
          </a:p>
          <a:p>
            <a:pPr lvl="1"/>
            <a:r>
              <a:rPr lang="nl-NL" dirty="0"/>
              <a:t>Echt allemaal?</a:t>
            </a:r>
          </a:p>
          <a:p>
            <a:pPr lvl="2"/>
            <a:r>
              <a:rPr lang="nl-NL" dirty="0"/>
              <a:t>Trouwe klanten, nieuwe klanten, prospecten, </a:t>
            </a:r>
            <a:r>
              <a:rPr lang="nl-NL" dirty="0" err="1"/>
              <a:t>beïnvloeders</a:t>
            </a:r>
            <a:endParaRPr lang="nl-NL" dirty="0"/>
          </a:p>
          <a:p>
            <a:r>
              <a:rPr lang="nl-NL" dirty="0"/>
              <a:t>Allemaal tegelijk uitnodigen? </a:t>
            </a:r>
          </a:p>
        </p:txBody>
      </p:sp>
    </p:spTree>
    <p:extLst>
      <p:ext uri="{BB962C8B-B14F-4D97-AF65-F5344CB8AC3E}">
        <p14:creationId xmlns:p14="http://schemas.microsoft.com/office/powerpoint/2010/main" val="1311979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Homogene groep</a:t>
            </a:r>
          </a:p>
        </p:txBody>
      </p:sp>
      <p:sp>
        <p:nvSpPr>
          <p:cNvPr id="3" name="Tijdelijke aanduiding voor inhoud 2"/>
          <p:cNvSpPr>
            <a:spLocks noGrp="1"/>
          </p:cNvSpPr>
          <p:nvPr>
            <p:ph idx="1"/>
          </p:nvPr>
        </p:nvSpPr>
        <p:spPr/>
        <p:txBody>
          <a:bodyPr/>
          <a:lstStyle/>
          <a:p>
            <a:r>
              <a:rPr lang="nl-NL" dirty="0"/>
              <a:t>Vereenvoudigt de organisatie maar laat je niet weerhouden om een evenement te organiseren voor een divers samengestelde doelgroep.</a:t>
            </a:r>
          </a:p>
          <a:p>
            <a:r>
              <a:rPr lang="nl-NL" dirty="0"/>
              <a:t>Weeg voor- en nadelen grondig af.</a:t>
            </a:r>
          </a:p>
          <a:p>
            <a:r>
              <a:rPr lang="nl-NL" dirty="0"/>
              <a:t>Bijv. partners en kinderen -&gt; goed voor de sfeer -&gt; andere verwachtingen.</a:t>
            </a:r>
          </a:p>
          <a:p>
            <a:r>
              <a:rPr lang="nl-NL" dirty="0"/>
              <a:t>Kunnen gasten het goed met elkaar vinden? Netwerkmomenten inlassen?</a:t>
            </a:r>
          </a:p>
        </p:txBody>
      </p:sp>
    </p:spTree>
    <p:extLst>
      <p:ext uri="{BB962C8B-B14F-4D97-AF65-F5344CB8AC3E}">
        <p14:creationId xmlns:p14="http://schemas.microsoft.com/office/powerpoint/2010/main" val="1231230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Casus</a:t>
            </a:r>
          </a:p>
        </p:txBody>
      </p:sp>
      <p:sp>
        <p:nvSpPr>
          <p:cNvPr id="3" name="Tijdelijke aanduiding voor inhoud 2"/>
          <p:cNvSpPr>
            <a:spLocks noGrp="1"/>
          </p:cNvSpPr>
          <p:nvPr>
            <p:ph idx="1"/>
          </p:nvPr>
        </p:nvSpPr>
        <p:spPr/>
        <p:txBody>
          <a:bodyPr/>
          <a:lstStyle/>
          <a:p>
            <a:r>
              <a:rPr lang="nl-NL" dirty="0"/>
              <a:t>Jan werkt als ICT-er bij Jumbo op het hoofdkantoor net als 1000 collega`s. Hij vindt het gezellig om met collega`s een activiteit te ondernemen. Jan is sportief, creatief en is snel afgeleid. Hij is vader van 3 jongens tussen 3 en 10 jaar.   </a:t>
            </a:r>
            <a:br>
              <a:rPr lang="nl-NL" dirty="0"/>
            </a:br>
            <a:r>
              <a:rPr lang="nl-NL" dirty="0"/>
              <a:t>Jumbo organiseert een jaarlijks personeelsfeest. Bedenkt eens een evenement wat Jan zou kunnen aanspreken.  Motiveer waarom het bij Jan past. </a:t>
            </a:r>
          </a:p>
        </p:txBody>
      </p:sp>
    </p:spTree>
    <p:extLst>
      <p:ext uri="{BB962C8B-B14F-4D97-AF65-F5344CB8AC3E}">
        <p14:creationId xmlns:p14="http://schemas.microsoft.com/office/powerpoint/2010/main" val="3996346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Casus</a:t>
            </a:r>
          </a:p>
        </p:txBody>
      </p:sp>
      <p:sp>
        <p:nvSpPr>
          <p:cNvPr id="3" name="Tijdelijke aanduiding voor inhoud 2"/>
          <p:cNvSpPr>
            <a:spLocks noGrp="1"/>
          </p:cNvSpPr>
          <p:nvPr>
            <p:ph idx="1"/>
          </p:nvPr>
        </p:nvSpPr>
        <p:spPr/>
        <p:txBody>
          <a:bodyPr/>
          <a:lstStyle/>
          <a:p>
            <a:r>
              <a:rPr lang="nl-NL" dirty="0"/>
              <a:t>Naast Jan werkt ook Ilse bij Jumbo. Zij is een echte carrièretijger. Ze is single en houdt er een societyleven op na. Kijk nog eens naar de bedachte activiteit en pas aan om het ook voor Ilse leuk te maken. </a:t>
            </a:r>
          </a:p>
        </p:txBody>
      </p:sp>
    </p:spTree>
    <p:extLst>
      <p:ext uri="{BB962C8B-B14F-4D97-AF65-F5344CB8AC3E}">
        <p14:creationId xmlns:p14="http://schemas.microsoft.com/office/powerpoint/2010/main" val="1753498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Leerdoel</a:t>
            </a:r>
          </a:p>
        </p:txBody>
      </p:sp>
      <p:sp>
        <p:nvSpPr>
          <p:cNvPr id="3" name="Tijdelijke aanduiding voor inhoud 2"/>
          <p:cNvSpPr>
            <a:spLocks noGrp="1"/>
          </p:cNvSpPr>
          <p:nvPr>
            <p:ph idx="1"/>
          </p:nvPr>
        </p:nvSpPr>
        <p:spPr/>
        <p:txBody>
          <a:bodyPr/>
          <a:lstStyle/>
          <a:p>
            <a:pPr marL="0" indent="0">
              <a:buNone/>
            </a:pPr>
            <a:r>
              <a:rPr lang="nl-NL" dirty="0"/>
              <a:t>Aan het eind van deze les kun je:</a:t>
            </a:r>
          </a:p>
          <a:p>
            <a:pPr marL="0" indent="0">
              <a:buNone/>
            </a:pPr>
            <a:endParaRPr lang="nl-NL" dirty="0"/>
          </a:p>
          <a:p>
            <a:r>
              <a:rPr lang="nl-NL" dirty="0"/>
              <a:t>Nut en noodzaak benoemen van het benoemen van een doelstelling en doelgroep.</a:t>
            </a:r>
          </a:p>
          <a:p>
            <a:r>
              <a:rPr lang="nl-NL" dirty="0"/>
              <a:t>Een goede doelstelling formuleren.</a:t>
            </a:r>
          </a:p>
          <a:p>
            <a:r>
              <a:rPr lang="nl-NL" dirty="0"/>
              <a:t>Passende activiteiten bedenken bij een doelgroep.  </a:t>
            </a:r>
          </a:p>
          <a:p>
            <a:endParaRPr lang="nl-NL" dirty="0"/>
          </a:p>
          <a:p>
            <a:endParaRPr lang="nl-NL" dirty="0"/>
          </a:p>
          <a:p>
            <a:endParaRPr lang="nl-NL" dirty="0"/>
          </a:p>
          <a:p>
            <a:pPr marL="0" indent="0">
              <a:buNone/>
            </a:pPr>
            <a:endParaRPr lang="nl-NL" dirty="0"/>
          </a:p>
        </p:txBody>
      </p:sp>
    </p:spTree>
    <p:extLst>
      <p:ext uri="{BB962C8B-B14F-4D97-AF65-F5344CB8AC3E}">
        <p14:creationId xmlns:p14="http://schemas.microsoft.com/office/powerpoint/2010/main" val="3569962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Leerdoel</a:t>
            </a:r>
          </a:p>
        </p:txBody>
      </p:sp>
      <p:sp>
        <p:nvSpPr>
          <p:cNvPr id="3" name="Tijdelijke aanduiding voor inhoud 2"/>
          <p:cNvSpPr>
            <a:spLocks noGrp="1"/>
          </p:cNvSpPr>
          <p:nvPr>
            <p:ph idx="1"/>
          </p:nvPr>
        </p:nvSpPr>
        <p:spPr/>
        <p:txBody>
          <a:bodyPr/>
          <a:lstStyle/>
          <a:p>
            <a:pPr marL="0" indent="0">
              <a:buNone/>
            </a:pPr>
            <a:r>
              <a:rPr lang="nl-NL" dirty="0"/>
              <a:t>Aan het eind van deze les kun je:</a:t>
            </a:r>
          </a:p>
          <a:p>
            <a:pPr marL="0" indent="0">
              <a:buNone/>
            </a:pPr>
            <a:endParaRPr lang="nl-NL" dirty="0"/>
          </a:p>
          <a:p>
            <a:r>
              <a:rPr lang="nl-NL" dirty="0"/>
              <a:t>Nut en noodzaak benoemen van het benoemen van een doelstelling en doelgroep.</a:t>
            </a:r>
          </a:p>
          <a:p>
            <a:r>
              <a:rPr lang="nl-NL" dirty="0"/>
              <a:t>Een goede doelstelling formuleren.</a:t>
            </a:r>
          </a:p>
          <a:p>
            <a:r>
              <a:rPr lang="nl-NL" dirty="0"/>
              <a:t>Passende activiteiten bedenken bij een doelgroep.  </a:t>
            </a:r>
          </a:p>
          <a:p>
            <a:endParaRPr lang="nl-NL" dirty="0"/>
          </a:p>
          <a:p>
            <a:endParaRPr lang="nl-NL" dirty="0"/>
          </a:p>
          <a:p>
            <a:pPr marL="0" indent="0">
              <a:buNone/>
            </a:pPr>
            <a:endParaRPr lang="nl-NL" dirty="0"/>
          </a:p>
        </p:txBody>
      </p:sp>
    </p:spTree>
    <p:extLst>
      <p:ext uri="{BB962C8B-B14F-4D97-AF65-F5344CB8AC3E}">
        <p14:creationId xmlns:p14="http://schemas.microsoft.com/office/powerpoint/2010/main" val="2202926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Inhoud les</a:t>
            </a:r>
          </a:p>
        </p:txBody>
      </p:sp>
      <p:sp>
        <p:nvSpPr>
          <p:cNvPr id="3" name="Tijdelijke aanduiding voor inhoud 2"/>
          <p:cNvSpPr>
            <a:spLocks noGrp="1"/>
          </p:cNvSpPr>
          <p:nvPr>
            <p:ph idx="1"/>
          </p:nvPr>
        </p:nvSpPr>
        <p:spPr/>
        <p:txBody>
          <a:bodyPr/>
          <a:lstStyle/>
          <a:p>
            <a:r>
              <a:rPr lang="nl-NL" dirty="0"/>
              <a:t>Uitleg doelstellingen inclusief verwerkingsopdracht</a:t>
            </a:r>
          </a:p>
          <a:p>
            <a:r>
              <a:rPr lang="nl-NL" dirty="0"/>
              <a:t>Uitleg doelgroep inclusief verwerkingsopdracht</a:t>
            </a:r>
          </a:p>
        </p:txBody>
      </p:sp>
    </p:spTree>
    <p:extLst>
      <p:ext uri="{BB962C8B-B14F-4D97-AF65-F5344CB8AC3E}">
        <p14:creationId xmlns:p14="http://schemas.microsoft.com/office/powerpoint/2010/main" val="1198597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Event doelstellingen</a:t>
            </a:r>
          </a:p>
        </p:txBody>
      </p:sp>
      <p:sp>
        <p:nvSpPr>
          <p:cNvPr id="3" name="Tijdelijke aanduiding voor inhoud 2"/>
          <p:cNvSpPr>
            <a:spLocks noGrp="1"/>
          </p:cNvSpPr>
          <p:nvPr>
            <p:ph idx="1"/>
          </p:nvPr>
        </p:nvSpPr>
        <p:spPr/>
        <p:txBody>
          <a:bodyPr/>
          <a:lstStyle/>
          <a:p>
            <a:r>
              <a:rPr lang="nl-NL" dirty="0"/>
              <a:t>Soorten doelen:</a:t>
            </a:r>
          </a:p>
          <a:p>
            <a:pPr lvl="1"/>
            <a:r>
              <a:rPr lang="nl-NL" dirty="0"/>
              <a:t>Stimuleren van verkoop</a:t>
            </a:r>
          </a:p>
          <a:p>
            <a:pPr lvl="1"/>
            <a:r>
              <a:rPr lang="nl-NL" dirty="0"/>
              <a:t>Team motiveren</a:t>
            </a:r>
          </a:p>
          <a:p>
            <a:pPr lvl="1"/>
            <a:r>
              <a:rPr lang="nl-NL" dirty="0"/>
              <a:t>Attitude of bedrijfscultuur bijsturen</a:t>
            </a:r>
          </a:p>
          <a:p>
            <a:pPr lvl="1"/>
            <a:r>
              <a:rPr lang="nl-NL" dirty="0"/>
              <a:t>Bedanken of belonen </a:t>
            </a:r>
          </a:p>
          <a:p>
            <a:pPr lvl="1"/>
            <a:r>
              <a:rPr lang="nl-NL" dirty="0"/>
              <a:t>Informatie delen of kennis overdragen</a:t>
            </a:r>
          </a:p>
          <a:p>
            <a:pPr lvl="1"/>
            <a:r>
              <a:rPr lang="nl-NL" dirty="0"/>
              <a:t>Relaties opbouwen of versterken</a:t>
            </a:r>
          </a:p>
          <a:p>
            <a:pPr lvl="1"/>
            <a:r>
              <a:rPr lang="nl-NL" dirty="0"/>
              <a:t>Imago verbeteren of naamsbekendheid vergroten</a:t>
            </a:r>
          </a:p>
          <a:p>
            <a:pPr lvl="1"/>
            <a:r>
              <a:rPr lang="nl-NL" dirty="0"/>
              <a:t>Impopulaire beslissingen verteerbaar maken</a:t>
            </a:r>
          </a:p>
          <a:p>
            <a:pPr lvl="1"/>
            <a:r>
              <a:rPr lang="nl-NL" dirty="0"/>
              <a:t>Etc. </a:t>
            </a:r>
          </a:p>
          <a:p>
            <a:endParaRPr lang="nl-NL" dirty="0"/>
          </a:p>
          <a:p>
            <a:endParaRPr lang="nl-NL" dirty="0"/>
          </a:p>
        </p:txBody>
      </p:sp>
    </p:spTree>
    <p:extLst>
      <p:ext uri="{BB962C8B-B14F-4D97-AF65-F5344CB8AC3E}">
        <p14:creationId xmlns:p14="http://schemas.microsoft.com/office/powerpoint/2010/main" val="1829230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639616" y="332656"/>
            <a:ext cx="9340890" cy="648072"/>
          </a:xfrm>
        </p:spPr>
        <p:txBody>
          <a:bodyPr/>
          <a:lstStyle/>
          <a:p>
            <a:r>
              <a:rPr lang="nl-NL" dirty="0"/>
              <a:t>Bedenk eens een evenement voor de onderstaande doelstellingen</a:t>
            </a:r>
          </a:p>
        </p:txBody>
      </p:sp>
      <p:sp>
        <p:nvSpPr>
          <p:cNvPr id="3" name="Tijdelijke aanduiding voor inhoud 2"/>
          <p:cNvSpPr>
            <a:spLocks noGrp="1"/>
          </p:cNvSpPr>
          <p:nvPr>
            <p:ph idx="1"/>
          </p:nvPr>
        </p:nvSpPr>
        <p:spPr/>
        <p:txBody>
          <a:bodyPr/>
          <a:lstStyle/>
          <a:p>
            <a:pPr lvl="1"/>
            <a:r>
              <a:rPr lang="nl-NL" dirty="0"/>
              <a:t>Stimuleren van verkoop van de nieuwste IPhone</a:t>
            </a:r>
          </a:p>
          <a:p>
            <a:pPr lvl="1"/>
            <a:r>
              <a:rPr lang="nl-NL" dirty="0"/>
              <a:t>Team motiveren van KPN</a:t>
            </a:r>
          </a:p>
          <a:p>
            <a:pPr lvl="1"/>
            <a:r>
              <a:rPr lang="nl-NL" dirty="0"/>
              <a:t>Attitude of bedrijfscultuur bijsturen van Helicon</a:t>
            </a:r>
          </a:p>
          <a:p>
            <a:pPr lvl="1"/>
            <a:r>
              <a:rPr lang="nl-NL" dirty="0"/>
              <a:t>Bedanken of belonen van klanten van Campina</a:t>
            </a:r>
          </a:p>
          <a:p>
            <a:pPr lvl="1"/>
            <a:r>
              <a:rPr lang="nl-NL" dirty="0"/>
              <a:t>Informatie delen of kennis overdragen voor Kromkommer</a:t>
            </a:r>
          </a:p>
          <a:p>
            <a:pPr lvl="1"/>
            <a:r>
              <a:rPr lang="nl-NL" dirty="0"/>
              <a:t>Relaties opbouwen of versterken voor Honig</a:t>
            </a:r>
          </a:p>
          <a:p>
            <a:pPr lvl="1"/>
            <a:r>
              <a:rPr lang="nl-NL" dirty="0"/>
              <a:t>Imago verbeteren of naamsbekendheid vergroten van Shell</a:t>
            </a:r>
          </a:p>
          <a:p>
            <a:pPr lvl="1"/>
            <a:r>
              <a:rPr lang="nl-NL" dirty="0"/>
              <a:t>Impopulaire beslissingen verteerbaar maken van de gemeente.</a:t>
            </a:r>
          </a:p>
        </p:txBody>
      </p:sp>
    </p:spTree>
    <p:extLst>
      <p:ext uri="{BB962C8B-B14F-4D97-AF65-F5344CB8AC3E}">
        <p14:creationId xmlns:p14="http://schemas.microsoft.com/office/powerpoint/2010/main" val="3054358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Schrijf achter ieder evenement waarom een bezoeker naar jouw evenement moet komen</a:t>
            </a:r>
          </a:p>
        </p:txBody>
      </p:sp>
      <p:sp>
        <p:nvSpPr>
          <p:cNvPr id="3" name="Tijdelijke aanduiding voor inhoud 2"/>
          <p:cNvSpPr>
            <a:spLocks noGrp="1"/>
          </p:cNvSpPr>
          <p:nvPr>
            <p:ph idx="1"/>
          </p:nvPr>
        </p:nvSpPr>
        <p:spPr/>
        <p:txBody>
          <a:bodyPr/>
          <a:lstStyle/>
          <a:p>
            <a:pPr lvl="1"/>
            <a:r>
              <a:rPr lang="nl-NL" dirty="0"/>
              <a:t>Stimuleren van verkoop van de nieuwste IPhone</a:t>
            </a:r>
          </a:p>
          <a:p>
            <a:pPr lvl="1"/>
            <a:r>
              <a:rPr lang="nl-NL" dirty="0"/>
              <a:t>Team motiveren van KPN</a:t>
            </a:r>
          </a:p>
          <a:p>
            <a:pPr lvl="1"/>
            <a:r>
              <a:rPr lang="nl-NL" dirty="0"/>
              <a:t>Attitude of bedrijfscultuur bijsturen van Helicon</a:t>
            </a:r>
          </a:p>
          <a:p>
            <a:pPr lvl="1"/>
            <a:r>
              <a:rPr lang="nl-NL" dirty="0"/>
              <a:t>Bedanken of belonen van klanten van Campina</a:t>
            </a:r>
          </a:p>
          <a:p>
            <a:pPr lvl="1"/>
            <a:r>
              <a:rPr lang="nl-NL" dirty="0"/>
              <a:t>Informatie delen of kennis overdragen voor Kromkommer</a:t>
            </a:r>
          </a:p>
          <a:p>
            <a:pPr lvl="1"/>
            <a:r>
              <a:rPr lang="nl-NL" dirty="0"/>
              <a:t>Relaties opbouwen of versterken voor Honig</a:t>
            </a:r>
          </a:p>
          <a:p>
            <a:pPr lvl="1"/>
            <a:r>
              <a:rPr lang="nl-NL" dirty="0"/>
              <a:t>Imago verbeteren of naamsbekendheid vergroten van Shell</a:t>
            </a:r>
          </a:p>
          <a:p>
            <a:pPr lvl="1"/>
            <a:r>
              <a:rPr lang="nl-NL" dirty="0"/>
              <a:t>Impopulaire beslissingen verteerbaar maken van de gemeente.</a:t>
            </a:r>
          </a:p>
          <a:p>
            <a:endParaRPr lang="nl-NL" dirty="0"/>
          </a:p>
        </p:txBody>
      </p:sp>
    </p:spTree>
    <p:extLst>
      <p:ext uri="{BB962C8B-B14F-4D97-AF65-F5344CB8AC3E}">
        <p14:creationId xmlns:p14="http://schemas.microsoft.com/office/powerpoint/2010/main" val="1360394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Doelstelling</a:t>
            </a:r>
          </a:p>
        </p:txBody>
      </p:sp>
      <p:sp>
        <p:nvSpPr>
          <p:cNvPr id="3" name="Tijdelijke aanduiding voor inhoud 2"/>
          <p:cNvSpPr>
            <a:spLocks noGrp="1"/>
          </p:cNvSpPr>
          <p:nvPr>
            <p:ph idx="1"/>
          </p:nvPr>
        </p:nvSpPr>
        <p:spPr/>
        <p:txBody>
          <a:bodyPr/>
          <a:lstStyle/>
          <a:p>
            <a:r>
              <a:rPr lang="nl-NL" dirty="0">
                <a:solidFill>
                  <a:srgbClr val="FF0000"/>
                </a:solidFill>
              </a:rPr>
              <a:t>Ik wil dat iedereen op de hoogte is van de lancering van ons nieuwe product. </a:t>
            </a:r>
          </a:p>
          <a:p>
            <a:r>
              <a:rPr lang="nl-NL" dirty="0"/>
              <a:t>Binnen drie maanden na het evenement de omzet met 5 procent verhogen. </a:t>
            </a:r>
          </a:p>
          <a:p>
            <a:r>
              <a:rPr lang="nl-NL" dirty="0"/>
              <a:t>SMART doelstelling</a:t>
            </a:r>
          </a:p>
          <a:p>
            <a:pPr lvl="1"/>
            <a:r>
              <a:rPr lang="nl-NL" dirty="0"/>
              <a:t>Specifiek</a:t>
            </a:r>
          </a:p>
          <a:p>
            <a:pPr lvl="1"/>
            <a:r>
              <a:rPr lang="nl-NL" dirty="0"/>
              <a:t>Meetbaar</a:t>
            </a:r>
          </a:p>
          <a:p>
            <a:pPr lvl="1"/>
            <a:r>
              <a:rPr lang="nl-NL" dirty="0"/>
              <a:t>Acceptabel</a:t>
            </a:r>
          </a:p>
          <a:p>
            <a:pPr lvl="1"/>
            <a:r>
              <a:rPr lang="nl-NL" dirty="0"/>
              <a:t>Realistisch </a:t>
            </a:r>
          </a:p>
          <a:p>
            <a:pPr lvl="1"/>
            <a:r>
              <a:rPr lang="nl-NL" dirty="0"/>
              <a:t>Tijdsgebonden</a:t>
            </a:r>
          </a:p>
        </p:txBody>
      </p:sp>
    </p:spTree>
    <p:extLst>
      <p:ext uri="{BB962C8B-B14F-4D97-AF65-F5344CB8AC3E}">
        <p14:creationId xmlns:p14="http://schemas.microsoft.com/office/powerpoint/2010/main" val="2809784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Houd je doelstelling continu voor ogen</a:t>
            </a:r>
          </a:p>
        </p:txBody>
      </p:sp>
      <p:pic>
        <p:nvPicPr>
          <p:cNvPr id="1026" name="Picture 2" descr="https://tse2.mm.bing.net/th?id=OIP._mxG9SycpxYcwlS9ZI-TLgHaDw&amp;pid=Ap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39616" y="1669974"/>
            <a:ext cx="6780521" cy="343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1556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Doelgroep </a:t>
            </a:r>
          </a:p>
        </p:txBody>
      </p:sp>
      <p:pic>
        <p:nvPicPr>
          <p:cNvPr id="2050" name="Picture 2" descr="Mensen van verschillende landen in klederdracht ..."/>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861209" y="1428598"/>
            <a:ext cx="6807324" cy="4538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282388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882E0B02A318E459AD716AC786DE572" ma:contentTypeVersion="13" ma:contentTypeDescription="Een nieuw document maken." ma:contentTypeScope="" ma:versionID="40482e5b53334d1eeebda43037df53c5">
  <xsd:schema xmlns:xsd="http://www.w3.org/2001/XMLSchema" xmlns:xs="http://www.w3.org/2001/XMLSchema" xmlns:p="http://schemas.microsoft.com/office/2006/metadata/properties" xmlns:ns2="34354c1b-6b8c-435b-ad50-990538c19557" xmlns:ns3="47a28104-336f-447d-946e-e305ac2bcd47" targetNamespace="http://schemas.microsoft.com/office/2006/metadata/properties" ma:root="true" ma:fieldsID="9c978e2734d7fc04f5be9d8ae96b6347" ns2:_="" ns3:_="">
    <xsd:import namespace="34354c1b-6b8c-435b-ad50-990538c19557"/>
    <xsd:import namespace="47a28104-336f-447d-946e-e305ac2bcd4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354c1b-6b8c-435b-ad50-990538c195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a28104-336f-447d-946e-e305ac2bcd47"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4FF143-0ABB-4CFF-A5DD-2BA0E6EC906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06EA1E6-AF09-4B6C-8F92-8F46597C2C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354c1b-6b8c-435b-ad50-990538c19557"/>
    <ds:schemaRef ds:uri="47a28104-336f-447d-946e-e305ac2bcd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583B6F-241B-4752-BA3F-65607B61D5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48</TotalTime>
  <Words>732</Words>
  <Application>Microsoft Office PowerPoint</Application>
  <PresentationFormat>Breedbeeld</PresentationFormat>
  <Paragraphs>120</Paragraphs>
  <Slides>16</Slides>
  <Notes>4</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16</vt:i4>
      </vt:variant>
    </vt:vector>
  </HeadingPairs>
  <TitlesOfParts>
    <vt:vector size="21" baseType="lpstr">
      <vt:lpstr>Arial</vt:lpstr>
      <vt:lpstr>Calibri</vt:lpstr>
      <vt:lpstr>Calibri Light</vt:lpstr>
      <vt:lpstr>Wingdings</vt:lpstr>
      <vt:lpstr>Kantoorthema</vt:lpstr>
      <vt:lpstr>PowerPoint-presentatie</vt:lpstr>
      <vt:lpstr>Leerdoel</vt:lpstr>
      <vt:lpstr>Inhoud les</vt:lpstr>
      <vt:lpstr>Event doelstellingen</vt:lpstr>
      <vt:lpstr>Bedenk eens een evenement voor de onderstaande doelstellingen</vt:lpstr>
      <vt:lpstr>Schrijf achter ieder evenement waarom een bezoeker naar jouw evenement moet komen</vt:lpstr>
      <vt:lpstr>Doelstelling</vt:lpstr>
      <vt:lpstr>Houd je doelstelling continu voor ogen</vt:lpstr>
      <vt:lpstr>Doelgroep </vt:lpstr>
      <vt:lpstr>Doelgroep</vt:lpstr>
      <vt:lpstr>Zakelijke evenementen</vt:lpstr>
      <vt:lpstr>Subdoelgroepen</vt:lpstr>
      <vt:lpstr>Homogene groep</vt:lpstr>
      <vt:lpstr>Casus</vt:lpstr>
      <vt:lpstr>Casus</vt:lpstr>
      <vt:lpstr>Leerdoel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Thomas Noordeloos</dc:creator>
  <cp:lastModifiedBy>Machiel Huizer</cp:lastModifiedBy>
  <cp:revision>5</cp:revision>
  <dcterms:created xsi:type="dcterms:W3CDTF">2021-07-07T07:37:45Z</dcterms:created>
  <dcterms:modified xsi:type="dcterms:W3CDTF">2021-09-29T11:51:39Z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0x0101006882E0B02A318E459AD716AC786DE572</vt:lpwstr>
  </property>
</Properties>
</file>